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11c28b18744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11c28b18744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1c28b18744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1c28b18744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1c28b1874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1c28b1874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1c28b18744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1c28b18744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1c28b18744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1c28b18744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c28b18744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c28b18744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1c28b18744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1c28b18744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11c28b18744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11c28b18744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c28b18744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c28b18744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c28b1874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c28b1874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c28b18744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c28b18744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1c28b1874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1c28b1874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c28b18744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1c28b18744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1c28b18744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1c28b18744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1c28b18744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1c28b18744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1c28b18744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1c28b18744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1c28b18744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1c28b18744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c28b18744_2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c28b18744_2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c28b18744_2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1c28b18744_2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0"/>
              </a:spcBef>
              <a:spcAft>
                <a:spcPts val="0"/>
              </a:spcAft>
              <a:buClr>
                <a:schemeClr val="lt1"/>
              </a:buClr>
              <a:buSzPts val="1200"/>
              <a:buChar char="○"/>
              <a:defRPr sz="1200">
                <a:solidFill>
                  <a:schemeClr val="lt1"/>
                </a:solidFill>
              </a:defRPr>
            </a:lvl2pPr>
            <a:lvl3pPr indent="-304800" lvl="2" marL="1371600">
              <a:spcBef>
                <a:spcPts val="0"/>
              </a:spcBef>
              <a:spcAft>
                <a:spcPts val="0"/>
              </a:spcAft>
              <a:buClr>
                <a:schemeClr val="lt1"/>
              </a:buClr>
              <a:buSzPts val="1200"/>
              <a:buChar char="■"/>
              <a:defRPr sz="1200">
                <a:solidFill>
                  <a:schemeClr val="lt1"/>
                </a:solidFill>
              </a:defRPr>
            </a:lvl3pPr>
            <a:lvl4pPr indent="-304800" lvl="3" marL="1828800">
              <a:spcBef>
                <a:spcPts val="0"/>
              </a:spcBef>
              <a:spcAft>
                <a:spcPts val="0"/>
              </a:spcAft>
              <a:buClr>
                <a:schemeClr val="lt1"/>
              </a:buClr>
              <a:buSzPts val="1200"/>
              <a:buChar char="●"/>
              <a:defRPr sz="1200">
                <a:solidFill>
                  <a:schemeClr val="lt1"/>
                </a:solidFill>
              </a:defRPr>
            </a:lvl4pPr>
            <a:lvl5pPr indent="-304800" lvl="4" marL="2286000">
              <a:spcBef>
                <a:spcPts val="0"/>
              </a:spcBef>
              <a:spcAft>
                <a:spcPts val="0"/>
              </a:spcAft>
              <a:buClr>
                <a:schemeClr val="lt1"/>
              </a:buClr>
              <a:buSzPts val="1200"/>
              <a:buChar char="○"/>
              <a:defRPr sz="1200">
                <a:solidFill>
                  <a:schemeClr val="lt1"/>
                </a:solidFill>
              </a:defRPr>
            </a:lvl5pPr>
            <a:lvl6pPr indent="-304800" lvl="5" marL="2743200">
              <a:spcBef>
                <a:spcPts val="0"/>
              </a:spcBef>
              <a:spcAft>
                <a:spcPts val="0"/>
              </a:spcAft>
              <a:buClr>
                <a:schemeClr val="lt1"/>
              </a:buClr>
              <a:buSzPts val="1200"/>
              <a:buChar char="■"/>
              <a:defRPr sz="1200">
                <a:solidFill>
                  <a:schemeClr val="lt1"/>
                </a:solidFill>
              </a:defRPr>
            </a:lvl6pPr>
            <a:lvl7pPr indent="-304800" lvl="6" marL="3200400">
              <a:spcBef>
                <a:spcPts val="0"/>
              </a:spcBef>
              <a:spcAft>
                <a:spcPts val="0"/>
              </a:spcAft>
              <a:buClr>
                <a:schemeClr val="lt1"/>
              </a:buClr>
              <a:buSzPts val="1200"/>
              <a:buChar char="●"/>
              <a:defRPr sz="1200">
                <a:solidFill>
                  <a:schemeClr val="lt1"/>
                </a:solidFill>
              </a:defRPr>
            </a:lvl7pPr>
            <a:lvl8pPr indent="-304800" lvl="7" marL="3657600">
              <a:spcBef>
                <a:spcPts val="0"/>
              </a:spcBef>
              <a:spcAft>
                <a:spcPts val="0"/>
              </a:spcAft>
              <a:buClr>
                <a:schemeClr val="lt1"/>
              </a:buClr>
              <a:buSzPts val="1200"/>
              <a:buChar char="○"/>
              <a:defRPr sz="1200">
                <a:solidFill>
                  <a:schemeClr val="lt1"/>
                </a:solidFill>
              </a:defRPr>
            </a:lvl8pPr>
            <a:lvl9pPr indent="-304800" lvl="8" marL="4114800">
              <a:spcBef>
                <a:spcPts val="0"/>
              </a:spcBef>
              <a:spcAft>
                <a:spcPts val="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rm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0"/>
              </a:spcBef>
              <a:spcAft>
                <a:spcPts val="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1819275"/>
            <a:ext cx="8222100" cy="933600"/>
          </a:xfrm>
          <a:prstGeom prst="rect">
            <a:avLst/>
          </a:prstGeom>
        </p:spPr>
        <p:txBody>
          <a:bodyPr anchorCtr="0" anchor="b"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36666"/>
              <a:buFont typeface="Arial"/>
              <a:buNone/>
            </a:pPr>
            <a:r>
              <a:rPr lang="es" sz="3000"/>
              <a:t>HIGIENE Y SEGURIDAD DEL TRABAJO</a:t>
            </a:r>
            <a:endParaRPr sz="3000"/>
          </a:p>
          <a:p>
            <a:pPr indent="0" lvl="0" marL="0" rtl="0" algn="l">
              <a:spcBef>
                <a:spcPts val="300"/>
              </a:spcBef>
              <a:spcAft>
                <a:spcPts val="0"/>
              </a:spcAft>
              <a:buNone/>
            </a:pPr>
            <a:r>
              <a:t/>
            </a:r>
            <a:endParaRPr/>
          </a:p>
        </p:txBody>
      </p:sp>
      <p:sp>
        <p:nvSpPr>
          <p:cNvPr id="68" name="Google Shape;68;p13"/>
          <p:cNvSpPr txBox="1"/>
          <p:nvPr>
            <p:ph idx="1" type="subTitle"/>
          </p:nvPr>
        </p:nvSpPr>
        <p:spPr>
          <a:xfrm>
            <a:off x="311700" y="2429725"/>
            <a:ext cx="8520600" cy="248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TRABAJO PRÁCTICO N°5</a:t>
            </a:r>
            <a:endParaRPr/>
          </a:p>
          <a:p>
            <a:pPr indent="0" lvl="0" marL="0" rtl="0" algn="l">
              <a:spcBef>
                <a:spcPts val="0"/>
              </a:spcBef>
              <a:spcAft>
                <a:spcPts val="0"/>
              </a:spcAft>
              <a:buNone/>
            </a:pPr>
            <a:r>
              <a:rPr lang="es"/>
              <a:t>CONDICIONES DE SEGURIDAD EN LOS AMBIENTES LABORALES</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s" sz="1100"/>
              <a:t>Integrantes del GRUPO 2:</a:t>
            </a:r>
            <a:endParaRPr sz="1100"/>
          </a:p>
          <a:p>
            <a:pPr indent="-298450" lvl="0" marL="457200" rtl="0" algn="l">
              <a:lnSpc>
                <a:spcPct val="115000"/>
              </a:lnSpc>
              <a:spcBef>
                <a:spcPts val="0"/>
              </a:spcBef>
              <a:spcAft>
                <a:spcPts val="0"/>
              </a:spcAft>
              <a:buSzPts val="1100"/>
              <a:buChar char="●"/>
            </a:pPr>
            <a:r>
              <a:rPr lang="es" sz="1100"/>
              <a:t>Marotta, Alejandro Adrián</a:t>
            </a:r>
            <a:endParaRPr sz="1100"/>
          </a:p>
          <a:p>
            <a:pPr indent="-298450" lvl="0" marL="457200" rtl="0" algn="l">
              <a:lnSpc>
                <a:spcPct val="115000"/>
              </a:lnSpc>
              <a:spcBef>
                <a:spcPts val="0"/>
              </a:spcBef>
              <a:spcAft>
                <a:spcPts val="0"/>
              </a:spcAft>
              <a:buSzPts val="1100"/>
              <a:buChar char="●"/>
            </a:pPr>
            <a:r>
              <a:rPr lang="es" sz="1100"/>
              <a:t>Santander, Franco Javier</a:t>
            </a:r>
            <a:endParaRPr sz="1100"/>
          </a:p>
          <a:p>
            <a:pPr indent="-298450" lvl="0" marL="457200" rtl="0" algn="l">
              <a:lnSpc>
                <a:spcPct val="115000"/>
              </a:lnSpc>
              <a:spcBef>
                <a:spcPts val="0"/>
              </a:spcBef>
              <a:spcAft>
                <a:spcPts val="0"/>
              </a:spcAft>
              <a:buSzPts val="1100"/>
              <a:buChar char="●"/>
            </a:pPr>
            <a:r>
              <a:rPr lang="es" sz="1100"/>
              <a:t>Soria Gava, Lucas Damián</a:t>
            </a:r>
            <a:endParaRPr sz="1100"/>
          </a:p>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2"/>
          <p:cNvSpPr txBox="1"/>
          <p:nvPr>
            <p:ph type="title"/>
          </p:nvPr>
        </p:nvSpPr>
        <p:spPr>
          <a:xfrm>
            <a:off x="425400" y="-131900"/>
            <a:ext cx="8293200" cy="17082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es" sz="2200"/>
              <a:t>2. ¿En un establecimiento destinado a la fabricación de ligantes cálcicos (cales y cementos), que sistemas se deben implementar para evitar la acumulación de polvos en el aire y perjudiciales para la salud de los trabajadores?</a:t>
            </a:r>
            <a:endParaRPr sz="2200"/>
          </a:p>
        </p:txBody>
      </p:sp>
      <p:sp>
        <p:nvSpPr>
          <p:cNvPr id="127" name="Google Shape;127;p22"/>
          <p:cNvSpPr txBox="1"/>
          <p:nvPr>
            <p:ph idx="1" type="body"/>
          </p:nvPr>
        </p:nvSpPr>
        <p:spPr>
          <a:xfrm>
            <a:off x="460950" y="1845125"/>
            <a:ext cx="8222100" cy="2710200"/>
          </a:xfrm>
          <a:prstGeom prst="rect">
            <a:avLst/>
          </a:prstGeom>
        </p:spPr>
        <p:txBody>
          <a:bodyPr anchorCtr="0" anchor="t" bIns="91425" lIns="91425" spcFirstLastPara="1" rIns="91425" wrap="square" tIns="91425">
            <a:normAutofit/>
          </a:bodyPr>
          <a:lstStyle/>
          <a:p>
            <a:pPr indent="0" lvl="0" marL="0" rtl="0" algn="just">
              <a:spcBef>
                <a:spcPts val="0"/>
              </a:spcBef>
              <a:spcAft>
                <a:spcPts val="1200"/>
              </a:spcAft>
              <a:buNone/>
            </a:pPr>
            <a:r>
              <a:rPr lang="es"/>
              <a:t>Capítulo</a:t>
            </a:r>
            <a:r>
              <a:rPr lang="es"/>
              <a:t> 9 - </a:t>
            </a:r>
            <a:r>
              <a:rPr lang="es"/>
              <a:t>Artículo 61. — Todo lugar de trabajo en el que se efectúan procesos que produzcan la contaminación del ambiente con gases, vapores, humos, nieblas, polvos, fibras, aerosoles o emanaciones de cualquier tipo, deberá disponer de dispositivos destinados a evitar que dichos contaminantes alcancen niveles que puedan afectar la salud del trabajador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3"/>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Polvo</a:t>
            </a:r>
            <a:endParaRPr/>
          </a:p>
        </p:txBody>
      </p:sp>
      <p:sp>
        <p:nvSpPr>
          <p:cNvPr id="133" name="Google Shape;133;p23"/>
          <p:cNvSpPr txBox="1"/>
          <p:nvPr/>
        </p:nvSpPr>
        <p:spPr>
          <a:xfrm>
            <a:off x="263500" y="1043450"/>
            <a:ext cx="8661300" cy="3980700"/>
          </a:xfrm>
          <a:prstGeom prst="rect">
            <a:avLst/>
          </a:prstGeom>
          <a:noFill/>
          <a:ln>
            <a:noFill/>
          </a:ln>
        </p:spPr>
        <p:txBody>
          <a:bodyPr anchorCtr="0" anchor="t" bIns="91425" lIns="91425" spcFirstLastPara="1" rIns="91425" wrap="square" tIns="91425">
            <a:noAutofit/>
          </a:bodyPr>
          <a:lstStyle/>
          <a:p>
            <a:pPr indent="-355600" lvl="0" marL="457200" rtl="0" algn="just">
              <a:spcBef>
                <a:spcPts val="0"/>
              </a:spcBef>
              <a:spcAft>
                <a:spcPts val="0"/>
              </a:spcAft>
              <a:buSzPts val="2000"/>
              <a:buChar char="●"/>
            </a:pPr>
            <a:r>
              <a:rPr lang="es" sz="2000"/>
              <a:t>Entendemos por polvo la dispersión de partículas sólidas en el ambiente. </a:t>
            </a:r>
            <a:endParaRPr sz="2000"/>
          </a:p>
          <a:p>
            <a:pPr indent="-355600" lvl="0" marL="457200" rtl="0" algn="just">
              <a:spcBef>
                <a:spcPts val="0"/>
              </a:spcBef>
              <a:spcAft>
                <a:spcPts val="0"/>
              </a:spcAft>
              <a:buSzPts val="2000"/>
              <a:buChar char="●"/>
            </a:pPr>
            <a:r>
              <a:rPr lang="es" sz="2000"/>
              <a:t>Las neumoconiosis (enfermedades por exposición a polvos) son consideradas tradicionalmente como profesionales. Pero también puede provocar otras enfermedades como asma, intoxicaciones, infecciones, alergias y cáncer.</a:t>
            </a:r>
            <a:endParaRPr sz="2000"/>
          </a:p>
          <a:p>
            <a:pPr indent="-355600" lvl="0" marL="457200" rtl="0" algn="just">
              <a:spcBef>
                <a:spcPts val="0"/>
              </a:spcBef>
              <a:spcAft>
                <a:spcPts val="0"/>
              </a:spcAft>
              <a:buSzPts val="2000"/>
              <a:buChar char="●"/>
            </a:pPr>
            <a:r>
              <a:rPr lang="es" sz="2000"/>
              <a:t>Las partículas más pequeñas son las más peligrosas: permanecen más tiempo en el aire y pueden penetrar hasta los lugares más profundos de los bronquios. Por esto suele medirse no el total de polvo atmosférico, sino sólo el llamado “polvo respirable” que es la fracción de polvo que puede penetrar hasta los alvéolos pulmonares.</a:t>
            </a:r>
            <a:endParaRPr sz="2000"/>
          </a:p>
          <a:p>
            <a:pPr indent="0" lvl="0" marL="0" rtl="0" algn="just">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Tamaño de </a:t>
            </a:r>
            <a:r>
              <a:rPr lang="es"/>
              <a:t>partícula</a:t>
            </a:r>
            <a:endParaRPr/>
          </a:p>
        </p:txBody>
      </p:sp>
      <p:pic>
        <p:nvPicPr>
          <p:cNvPr id="139" name="Google Shape;139;p24"/>
          <p:cNvPicPr preferRelativeResize="0"/>
          <p:nvPr/>
        </p:nvPicPr>
        <p:blipFill>
          <a:blip r:embed="rId3">
            <a:alphaModFix/>
          </a:blip>
          <a:stretch>
            <a:fillRect/>
          </a:stretch>
        </p:blipFill>
        <p:spPr>
          <a:xfrm>
            <a:off x="624288" y="855250"/>
            <a:ext cx="7895425" cy="2055350"/>
          </a:xfrm>
          <a:prstGeom prst="rect">
            <a:avLst/>
          </a:prstGeom>
          <a:noFill/>
          <a:ln>
            <a:noFill/>
          </a:ln>
        </p:spPr>
      </p:pic>
      <p:sp>
        <p:nvSpPr>
          <p:cNvPr id="140" name="Google Shape;140;p24"/>
          <p:cNvSpPr txBox="1"/>
          <p:nvPr/>
        </p:nvSpPr>
        <p:spPr>
          <a:xfrm>
            <a:off x="624300" y="3195050"/>
            <a:ext cx="7895400" cy="6156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es" sz="2000"/>
              <a:t>El tamaño de las partículas del cemento Portland comercial varía entre 10 micras y menos de 0,5 micras de diámetro. Por lo tanto puede tener una alta penetración pulmonar.</a:t>
            </a:r>
            <a:endParaRPr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5"/>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Tipo de polvo y límites de exposición</a:t>
            </a:r>
            <a:endParaRPr/>
          </a:p>
        </p:txBody>
      </p:sp>
      <p:pic>
        <p:nvPicPr>
          <p:cNvPr id="146" name="Google Shape;146;p25"/>
          <p:cNvPicPr preferRelativeResize="0"/>
          <p:nvPr/>
        </p:nvPicPr>
        <p:blipFill>
          <a:blip r:embed="rId3">
            <a:alphaModFix/>
          </a:blip>
          <a:stretch>
            <a:fillRect/>
          </a:stretch>
        </p:blipFill>
        <p:spPr>
          <a:xfrm>
            <a:off x="1744700" y="760975"/>
            <a:ext cx="5654600" cy="42728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Mediciones - Monitor de Polvo</a:t>
            </a:r>
            <a:endParaRPr/>
          </a:p>
        </p:txBody>
      </p:sp>
      <p:pic>
        <p:nvPicPr>
          <p:cNvPr id="152" name="Google Shape;152;p26"/>
          <p:cNvPicPr preferRelativeResize="0"/>
          <p:nvPr/>
        </p:nvPicPr>
        <p:blipFill>
          <a:blip r:embed="rId3">
            <a:alphaModFix/>
          </a:blip>
          <a:stretch>
            <a:fillRect/>
          </a:stretch>
        </p:blipFill>
        <p:spPr>
          <a:xfrm>
            <a:off x="2537475" y="1030725"/>
            <a:ext cx="3714625" cy="3714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7"/>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Prevención</a:t>
            </a:r>
            <a:r>
              <a:rPr lang="es"/>
              <a:t> - Uso de mascarilla y Humidificación</a:t>
            </a:r>
            <a:endParaRPr/>
          </a:p>
        </p:txBody>
      </p:sp>
      <p:pic>
        <p:nvPicPr>
          <p:cNvPr id="158" name="Google Shape;158;p27"/>
          <p:cNvPicPr preferRelativeResize="0"/>
          <p:nvPr/>
        </p:nvPicPr>
        <p:blipFill>
          <a:blip r:embed="rId3">
            <a:alphaModFix/>
          </a:blip>
          <a:stretch>
            <a:fillRect/>
          </a:stretch>
        </p:blipFill>
        <p:spPr>
          <a:xfrm>
            <a:off x="98250" y="1570150"/>
            <a:ext cx="4429125" cy="2590800"/>
          </a:xfrm>
          <a:prstGeom prst="rect">
            <a:avLst/>
          </a:prstGeom>
          <a:noFill/>
          <a:ln>
            <a:noFill/>
          </a:ln>
        </p:spPr>
      </p:pic>
      <p:pic>
        <p:nvPicPr>
          <p:cNvPr id="159" name="Google Shape;159;p27"/>
          <p:cNvPicPr preferRelativeResize="0"/>
          <p:nvPr/>
        </p:nvPicPr>
        <p:blipFill>
          <a:blip r:embed="rId4">
            <a:alphaModFix/>
          </a:blip>
          <a:stretch>
            <a:fillRect/>
          </a:stretch>
        </p:blipFill>
        <p:spPr>
          <a:xfrm>
            <a:off x="4572000" y="1647313"/>
            <a:ext cx="4296275" cy="243647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8"/>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Extracción</a:t>
            </a:r>
            <a:r>
              <a:rPr lang="es"/>
              <a:t> - Filtros de aires</a:t>
            </a:r>
            <a:endParaRPr/>
          </a:p>
        </p:txBody>
      </p:sp>
      <p:pic>
        <p:nvPicPr>
          <p:cNvPr id="165" name="Google Shape;165;p28"/>
          <p:cNvPicPr preferRelativeResize="0"/>
          <p:nvPr/>
        </p:nvPicPr>
        <p:blipFill>
          <a:blip r:embed="rId3">
            <a:alphaModFix/>
          </a:blip>
          <a:stretch>
            <a:fillRect/>
          </a:stretch>
        </p:blipFill>
        <p:spPr>
          <a:xfrm>
            <a:off x="438800" y="1723550"/>
            <a:ext cx="4360900" cy="2141975"/>
          </a:xfrm>
          <a:prstGeom prst="rect">
            <a:avLst/>
          </a:prstGeom>
          <a:noFill/>
          <a:ln>
            <a:noFill/>
          </a:ln>
        </p:spPr>
      </p:pic>
      <p:pic>
        <p:nvPicPr>
          <p:cNvPr id="166" name="Google Shape;166;p28"/>
          <p:cNvPicPr preferRelativeResize="0"/>
          <p:nvPr/>
        </p:nvPicPr>
        <p:blipFill>
          <a:blip r:embed="rId4">
            <a:alphaModFix/>
          </a:blip>
          <a:stretch>
            <a:fillRect/>
          </a:stretch>
        </p:blipFill>
        <p:spPr>
          <a:xfrm>
            <a:off x="5193500" y="122300"/>
            <a:ext cx="3427630" cy="502120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Limpieza del aire - Colector de Polvo</a:t>
            </a:r>
            <a:endParaRPr/>
          </a:p>
        </p:txBody>
      </p:sp>
      <p:pic>
        <p:nvPicPr>
          <p:cNvPr id="172" name="Google Shape;172;p29"/>
          <p:cNvPicPr preferRelativeResize="0"/>
          <p:nvPr/>
        </p:nvPicPr>
        <p:blipFill>
          <a:blip r:embed="rId3">
            <a:alphaModFix/>
          </a:blip>
          <a:stretch>
            <a:fillRect/>
          </a:stretch>
        </p:blipFill>
        <p:spPr>
          <a:xfrm>
            <a:off x="98250" y="1380825"/>
            <a:ext cx="5734050" cy="3228975"/>
          </a:xfrm>
          <a:prstGeom prst="rect">
            <a:avLst/>
          </a:prstGeom>
          <a:noFill/>
          <a:ln>
            <a:noFill/>
          </a:ln>
        </p:spPr>
      </p:pic>
      <p:pic>
        <p:nvPicPr>
          <p:cNvPr id="173" name="Google Shape;173;p29"/>
          <p:cNvPicPr preferRelativeResize="0"/>
          <p:nvPr/>
        </p:nvPicPr>
        <p:blipFill>
          <a:blip r:embed="rId4">
            <a:alphaModFix/>
          </a:blip>
          <a:stretch>
            <a:fillRect/>
          </a:stretch>
        </p:blipFill>
        <p:spPr>
          <a:xfrm>
            <a:off x="5832300" y="1380825"/>
            <a:ext cx="3228975" cy="3228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s"/>
              <a:t>¿Qué se entiende por servicio externo de seguridad?</a:t>
            </a:r>
            <a:endParaRPr/>
          </a:p>
        </p:txBody>
      </p:sp>
      <p:sp>
        <p:nvSpPr>
          <p:cNvPr id="179" name="Google Shape;179;p30"/>
          <p:cNvSpPr txBox="1"/>
          <p:nvPr/>
        </p:nvSpPr>
        <p:spPr>
          <a:xfrm>
            <a:off x="158250" y="809800"/>
            <a:ext cx="8766600" cy="4145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es" sz="1600">
                <a:latin typeface="Roboto"/>
                <a:ea typeface="Roboto"/>
                <a:cs typeface="Roboto"/>
                <a:sym typeface="Roboto"/>
              </a:rPr>
              <a:t>Teniendo en cuenta lo establecido en:</a:t>
            </a:r>
            <a:endParaRPr sz="1600">
              <a:latin typeface="Roboto"/>
              <a:ea typeface="Roboto"/>
              <a:cs typeface="Roboto"/>
              <a:sym typeface="Roboto"/>
            </a:endParaRPr>
          </a:p>
          <a:p>
            <a:pPr indent="-330200" lvl="0" marL="457200" rtl="0" algn="just">
              <a:spcBef>
                <a:spcPts val="1000"/>
              </a:spcBef>
              <a:spcAft>
                <a:spcPts val="0"/>
              </a:spcAft>
              <a:buSzPts val="1600"/>
              <a:buFont typeface="Roboto"/>
              <a:buChar char="-"/>
            </a:pPr>
            <a:r>
              <a:rPr lang="es" sz="1600">
                <a:latin typeface="Roboto"/>
                <a:ea typeface="Roboto"/>
                <a:cs typeface="Roboto"/>
                <a:sym typeface="Roboto"/>
              </a:rPr>
              <a:t>Decreto 1338/96, art 3) </a:t>
            </a:r>
            <a:endParaRPr sz="1600">
              <a:latin typeface="Roboto"/>
              <a:ea typeface="Roboto"/>
              <a:cs typeface="Roboto"/>
              <a:sym typeface="Roboto"/>
            </a:endParaRPr>
          </a:p>
          <a:p>
            <a:pPr indent="-330200" lvl="1" marL="914400" rtl="0" algn="just">
              <a:spcBef>
                <a:spcPts val="1000"/>
              </a:spcBef>
              <a:spcAft>
                <a:spcPts val="0"/>
              </a:spcAft>
              <a:buSzPts val="1600"/>
              <a:buFont typeface="Roboto"/>
              <a:buChar char="-"/>
            </a:pPr>
            <a:r>
              <a:rPr lang="es" sz="1600">
                <a:latin typeface="Roboto"/>
                <a:ea typeface="Roboto"/>
                <a:cs typeface="Roboto"/>
                <a:sym typeface="Roboto"/>
              </a:rPr>
              <a:t>Los establecimientos deberán contar, con carácter interno o externo según la voluntad del empleador, con Servicios de Medicina del Trabajo y de Higiene y Seguridad en el Trabajo</a:t>
            </a:r>
            <a:endParaRPr sz="1600">
              <a:latin typeface="Roboto"/>
              <a:ea typeface="Roboto"/>
              <a:cs typeface="Roboto"/>
              <a:sym typeface="Roboto"/>
            </a:endParaRPr>
          </a:p>
          <a:p>
            <a:pPr indent="-330200" lvl="1" marL="914400" rtl="0" algn="just">
              <a:spcBef>
                <a:spcPts val="1000"/>
              </a:spcBef>
              <a:spcAft>
                <a:spcPts val="0"/>
              </a:spcAft>
              <a:buSzPts val="1600"/>
              <a:buFont typeface="Roboto"/>
              <a:buChar char="-"/>
            </a:pPr>
            <a:r>
              <a:rPr lang="es" sz="1600">
                <a:latin typeface="Roboto"/>
                <a:ea typeface="Roboto"/>
                <a:cs typeface="Roboto"/>
                <a:sym typeface="Roboto"/>
              </a:rPr>
              <a:t>Dichos servicios estarán bajo la responsabilidad de graduados universitarios, de acuerdo al detalle que se fija en los artículos 6º y 11 del presente decreto</a:t>
            </a:r>
            <a:endParaRPr sz="1600">
              <a:latin typeface="Roboto"/>
              <a:ea typeface="Roboto"/>
              <a:cs typeface="Roboto"/>
              <a:sym typeface="Roboto"/>
            </a:endParaRPr>
          </a:p>
          <a:p>
            <a:pPr indent="-330200" lvl="0" marL="457200" rtl="0" algn="just">
              <a:spcBef>
                <a:spcPts val="1000"/>
              </a:spcBef>
              <a:spcAft>
                <a:spcPts val="0"/>
              </a:spcAft>
              <a:buSzPts val="1600"/>
              <a:buFont typeface="Roboto"/>
              <a:buChar char="-"/>
            </a:pPr>
            <a:r>
              <a:rPr lang="es" sz="1600">
                <a:latin typeface="Roboto"/>
                <a:ea typeface="Roboto"/>
                <a:cs typeface="Roboto"/>
                <a:sym typeface="Roboto"/>
              </a:rPr>
              <a:t>Y además, según la </a:t>
            </a:r>
            <a:r>
              <a:rPr b="1" lang="es" sz="1600">
                <a:latin typeface="Roboto"/>
                <a:ea typeface="Roboto"/>
                <a:cs typeface="Roboto"/>
                <a:sym typeface="Roboto"/>
              </a:rPr>
              <a:t>federación argentina de la ingeniería especializada</a:t>
            </a:r>
            <a:r>
              <a:rPr lang="es" sz="1600">
                <a:latin typeface="Roboto"/>
                <a:ea typeface="Roboto"/>
                <a:cs typeface="Roboto"/>
                <a:sym typeface="Roboto"/>
              </a:rPr>
              <a:t>, en la Resolución 1/2018:</a:t>
            </a:r>
            <a:endParaRPr sz="1600">
              <a:latin typeface="Roboto"/>
              <a:ea typeface="Roboto"/>
              <a:cs typeface="Roboto"/>
              <a:sym typeface="Roboto"/>
            </a:endParaRPr>
          </a:p>
          <a:p>
            <a:pPr indent="-317500" lvl="1" marL="914400" rtl="0" algn="just">
              <a:spcBef>
                <a:spcPts val="0"/>
              </a:spcBef>
              <a:spcAft>
                <a:spcPts val="0"/>
              </a:spcAft>
              <a:buSzPts val="1400"/>
              <a:buFont typeface="Roboto"/>
              <a:buChar char="-"/>
            </a:pPr>
            <a:r>
              <a:rPr lang="es" sz="1600">
                <a:latin typeface="Roboto"/>
                <a:ea typeface="Roboto"/>
                <a:cs typeface="Roboto"/>
                <a:sym typeface="Roboto"/>
              </a:rPr>
              <a:t>Se define el asesoramiento externo como: “al Servicio prestado por un profesional universitario, que ejerce su profesión de acuerdo al perfil y alcance de su título en la modalidad de Independiente, la que puede interpretarse que también tiene carácter de externo porque no forma parte de la empresa y presta labores externamente para la empresa que lo requiera</a:t>
            </a:r>
            <a:r>
              <a:rPr lang="es">
                <a:latin typeface="Roboto"/>
                <a:ea typeface="Roboto"/>
                <a:cs typeface="Roboto"/>
                <a:sym typeface="Roboto"/>
              </a:rPr>
              <a:t>”</a:t>
            </a:r>
            <a:endParaRPr>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1"/>
          <p:cNvSpPr txBox="1"/>
          <p:nvPr>
            <p:ph type="title"/>
          </p:nvPr>
        </p:nvSpPr>
        <p:spPr>
          <a:xfrm>
            <a:off x="98250" y="16350"/>
            <a:ext cx="8826600" cy="6027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sp>
        <p:nvSpPr>
          <p:cNvPr id="185" name="Google Shape;185;p31"/>
          <p:cNvSpPr txBox="1"/>
          <p:nvPr/>
        </p:nvSpPr>
        <p:spPr>
          <a:xfrm>
            <a:off x="75000" y="761125"/>
            <a:ext cx="8873100" cy="26475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Roboto"/>
              <a:buChar char="-"/>
            </a:pPr>
            <a:r>
              <a:rPr lang="es" sz="1600">
                <a:latin typeface="Roboto"/>
                <a:ea typeface="Roboto"/>
                <a:cs typeface="Roboto"/>
                <a:sym typeface="Roboto"/>
              </a:rPr>
              <a:t>Aunque en general el profesional externo </a:t>
            </a:r>
            <a:r>
              <a:rPr lang="es" sz="1600">
                <a:latin typeface="Roboto"/>
                <a:ea typeface="Roboto"/>
                <a:cs typeface="Roboto"/>
                <a:sym typeface="Roboto"/>
              </a:rPr>
              <a:t>no dispone de:</a:t>
            </a:r>
            <a:endParaRPr sz="1600">
              <a:latin typeface="Roboto"/>
              <a:ea typeface="Roboto"/>
              <a:cs typeface="Roboto"/>
              <a:sym typeface="Roboto"/>
            </a:endParaRPr>
          </a:p>
          <a:p>
            <a:pPr indent="-330200" lvl="1" marL="1371600" rtl="0" algn="l">
              <a:spcBef>
                <a:spcPts val="0"/>
              </a:spcBef>
              <a:spcAft>
                <a:spcPts val="0"/>
              </a:spcAft>
              <a:buSzPts val="1600"/>
              <a:buFont typeface="Roboto"/>
              <a:buChar char="-"/>
            </a:pPr>
            <a:r>
              <a:rPr lang="es" sz="1600">
                <a:latin typeface="Roboto"/>
                <a:ea typeface="Roboto"/>
                <a:cs typeface="Roboto"/>
                <a:sym typeface="Roboto"/>
              </a:rPr>
              <a:t>bienes</a:t>
            </a:r>
            <a:endParaRPr sz="1600">
              <a:latin typeface="Roboto"/>
              <a:ea typeface="Roboto"/>
              <a:cs typeface="Roboto"/>
              <a:sym typeface="Roboto"/>
            </a:endParaRPr>
          </a:p>
          <a:p>
            <a:pPr indent="-330200" lvl="1" marL="1371600" rtl="0" algn="l">
              <a:spcBef>
                <a:spcPts val="0"/>
              </a:spcBef>
              <a:spcAft>
                <a:spcPts val="0"/>
              </a:spcAft>
              <a:buSzPts val="1600"/>
              <a:buFont typeface="Roboto"/>
              <a:buChar char="-"/>
            </a:pPr>
            <a:r>
              <a:rPr lang="es" sz="1600">
                <a:latin typeface="Roboto"/>
                <a:ea typeface="Roboto"/>
                <a:cs typeface="Roboto"/>
                <a:sym typeface="Roboto"/>
              </a:rPr>
              <a:t>maquinaria</a:t>
            </a:r>
            <a:endParaRPr sz="1600">
              <a:latin typeface="Roboto"/>
              <a:ea typeface="Roboto"/>
              <a:cs typeface="Roboto"/>
              <a:sym typeface="Roboto"/>
            </a:endParaRPr>
          </a:p>
          <a:p>
            <a:pPr indent="-330200" lvl="1" marL="1371600" rtl="0" algn="l">
              <a:spcBef>
                <a:spcPts val="0"/>
              </a:spcBef>
              <a:spcAft>
                <a:spcPts val="0"/>
              </a:spcAft>
              <a:buSzPts val="1600"/>
              <a:buFont typeface="Roboto"/>
              <a:buChar char="-"/>
            </a:pPr>
            <a:r>
              <a:rPr lang="es" sz="1600">
                <a:latin typeface="Roboto"/>
                <a:ea typeface="Roboto"/>
                <a:cs typeface="Roboto"/>
                <a:sym typeface="Roboto"/>
              </a:rPr>
              <a:t>personal</a:t>
            </a:r>
            <a:endParaRPr sz="1600">
              <a:latin typeface="Roboto"/>
              <a:ea typeface="Roboto"/>
              <a:cs typeface="Roboto"/>
              <a:sym typeface="Roboto"/>
            </a:endParaRPr>
          </a:p>
          <a:p>
            <a:pPr indent="-330200" lvl="1" marL="1371600" rtl="0" algn="l">
              <a:spcBef>
                <a:spcPts val="0"/>
              </a:spcBef>
              <a:spcAft>
                <a:spcPts val="0"/>
              </a:spcAft>
              <a:buSzPts val="1600"/>
              <a:buFont typeface="Roboto"/>
              <a:buChar char="-"/>
            </a:pPr>
            <a:r>
              <a:rPr lang="es" sz="1600">
                <a:latin typeface="Roboto"/>
                <a:ea typeface="Roboto"/>
                <a:cs typeface="Roboto"/>
                <a:sym typeface="Roboto"/>
              </a:rPr>
              <a:t>autoridad directa para tomar decisiones y ejecutarlas</a:t>
            </a:r>
            <a:endParaRPr sz="1600">
              <a:latin typeface="Roboto"/>
              <a:ea typeface="Roboto"/>
              <a:cs typeface="Roboto"/>
              <a:sym typeface="Roboto"/>
            </a:endParaRPr>
          </a:p>
          <a:p>
            <a:pPr indent="0" lvl="0" marL="457200" rtl="0" algn="l">
              <a:spcBef>
                <a:spcPts val="0"/>
              </a:spcBef>
              <a:spcAft>
                <a:spcPts val="0"/>
              </a:spcAft>
              <a:buNone/>
            </a:pPr>
            <a:r>
              <a:t/>
            </a:r>
            <a:endParaRPr sz="1600">
              <a:latin typeface="Roboto"/>
              <a:ea typeface="Roboto"/>
              <a:cs typeface="Roboto"/>
              <a:sym typeface="Roboto"/>
            </a:endParaRPr>
          </a:p>
          <a:p>
            <a:pPr indent="-330200" lvl="0" marL="457200" rtl="0" algn="l">
              <a:spcBef>
                <a:spcPts val="0"/>
              </a:spcBef>
              <a:spcAft>
                <a:spcPts val="0"/>
              </a:spcAft>
              <a:buSzPts val="1600"/>
              <a:buFont typeface="Roboto"/>
              <a:buChar char="-"/>
            </a:pPr>
            <a:r>
              <a:rPr lang="es" sz="1600">
                <a:latin typeface="Roboto"/>
                <a:ea typeface="Roboto"/>
                <a:cs typeface="Roboto"/>
                <a:sym typeface="Roboto"/>
              </a:rPr>
              <a:t>Por lo que los Servicios externos de Higiene y Seguridad Laboral constituyen un </a:t>
            </a:r>
            <a:r>
              <a:rPr b="1" lang="es" sz="1600">
                <a:latin typeface="Roboto"/>
                <a:ea typeface="Roboto"/>
                <a:cs typeface="Roboto"/>
                <a:sym typeface="Roboto"/>
              </a:rPr>
              <a:t>asesoramiento y gestión</a:t>
            </a:r>
            <a:r>
              <a:rPr lang="es" sz="1600">
                <a:latin typeface="Roboto"/>
                <a:ea typeface="Roboto"/>
                <a:cs typeface="Roboto"/>
                <a:sym typeface="Roboto"/>
              </a:rPr>
              <a:t> permanente a través del cual se lleva a cabo la política de la empresa en materia de prevención de riesgos laborales y bajo el marco normativo vigente en la materia.</a:t>
            </a:r>
            <a:endParaRPr sz="1600">
              <a:latin typeface="Roboto"/>
              <a:ea typeface="Roboto"/>
              <a:cs typeface="Roboto"/>
              <a:sym typeface="Roboto"/>
            </a:endParaRPr>
          </a:p>
        </p:txBody>
      </p:sp>
      <p:pic>
        <p:nvPicPr>
          <p:cNvPr id="186" name="Google Shape;186;p31"/>
          <p:cNvPicPr preferRelativeResize="0"/>
          <p:nvPr/>
        </p:nvPicPr>
        <p:blipFill>
          <a:blip r:embed="rId3">
            <a:alphaModFix/>
          </a:blip>
          <a:stretch>
            <a:fillRect/>
          </a:stretch>
        </p:blipFill>
        <p:spPr>
          <a:xfrm>
            <a:off x="2858313" y="3176075"/>
            <a:ext cx="3306475" cy="18516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Consignas:</a:t>
            </a:r>
            <a:endParaRPr/>
          </a:p>
        </p:txBody>
      </p:sp>
      <p:sp>
        <p:nvSpPr>
          <p:cNvPr id="74" name="Google Shape;74;p14"/>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s"/>
              <a:t>¿Qué prevenciones de seguridad deben tomarse en un taller de mantenimiento eléctrico donde se realizan soldaduras de todo tipo y la atmósfera es altamente conductora?</a:t>
            </a:r>
            <a:endParaRPr/>
          </a:p>
          <a:p>
            <a:pPr indent="-342900" lvl="0" marL="457200" rtl="0" algn="l">
              <a:spcBef>
                <a:spcPts val="0"/>
              </a:spcBef>
              <a:spcAft>
                <a:spcPts val="0"/>
              </a:spcAft>
              <a:buSzPts val="1800"/>
              <a:buAutoNum type="arabicPeriod"/>
            </a:pPr>
            <a:r>
              <a:rPr lang="es"/>
              <a:t>¿En un establecimiento destinado a la fabricación de ligantes cálcicos (cales y cementos), que sistemas se deben implementar para evitar la acumulación de polvos en el aire y perjudiciales para la salud de los trabajadores?</a:t>
            </a:r>
            <a:endParaRPr/>
          </a:p>
          <a:p>
            <a:pPr indent="-342900" lvl="0" marL="457200" rtl="0" algn="l">
              <a:spcBef>
                <a:spcPts val="0"/>
              </a:spcBef>
              <a:spcAft>
                <a:spcPts val="0"/>
              </a:spcAft>
              <a:buSzPts val="1800"/>
              <a:buAutoNum type="arabicPeriod"/>
            </a:pPr>
            <a:r>
              <a:rPr lang="es"/>
              <a:t>¿Qué se entiende por servicio externo de seguridad?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s" sz="2380"/>
              <a:t>1. Prevenciones de seguridad en un taller de mantenimiento eléctrico donde se realizan soldaduras de todo tipo, con una atmósfera altamente conductora</a:t>
            </a:r>
            <a:endParaRPr sz="2380"/>
          </a:p>
        </p:txBody>
      </p:sp>
      <p:sp>
        <p:nvSpPr>
          <p:cNvPr id="80" name="Google Shape;80;p15"/>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s"/>
              <a:t>A</a:t>
            </a:r>
            <a:r>
              <a:rPr lang="es"/>
              <a:t>rtículos 152 a 158.</a:t>
            </a:r>
            <a:endParaRPr/>
          </a:p>
          <a:p>
            <a:pPr indent="-342900" lvl="0" marL="457200" rtl="0" algn="l">
              <a:spcBef>
                <a:spcPts val="0"/>
              </a:spcBef>
              <a:spcAft>
                <a:spcPts val="0"/>
              </a:spcAft>
              <a:buSzPts val="1800"/>
              <a:buChar char="●"/>
            </a:pPr>
            <a:r>
              <a:rPr lang="es"/>
              <a:t>Soldaduras:</a:t>
            </a:r>
            <a:endParaRPr/>
          </a:p>
          <a:p>
            <a:pPr indent="-317500" lvl="1" marL="914400" rtl="0" algn="l">
              <a:spcBef>
                <a:spcPts val="0"/>
              </a:spcBef>
              <a:spcAft>
                <a:spcPts val="0"/>
              </a:spcAft>
              <a:buSzPts val="1400"/>
              <a:buChar char="○"/>
            </a:pPr>
            <a:r>
              <a:rPr lang="es"/>
              <a:t>Generales.</a:t>
            </a:r>
            <a:endParaRPr/>
          </a:p>
          <a:p>
            <a:pPr indent="-317500" lvl="1" marL="914400" rtl="0" algn="l">
              <a:spcBef>
                <a:spcPts val="0"/>
              </a:spcBef>
              <a:spcAft>
                <a:spcPts val="0"/>
              </a:spcAft>
              <a:buSzPts val="1400"/>
              <a:buChar char="○"/>
            </a:pPr>
            <a:r>
              <a:rPr lang="es"/>
              <a:t>Eléctricas.</a:t>
            </a:r>
            <a:endParaRPr/>
          </a:p>
          <a:p>
            <a:pPr indent="-317500" lvl="1" marL="914400" rtl="0" algn="l">
              <a:spcBef>
                <a:spcPts val="0"/>
              </a:spcBef>
              <a:spcAft>
                <a:spcPts val="0"/>
              </a:spcAft>
              <a:buSzPts val="1400"/>
              <a:buChar char="○"/>
            </a:pPr>
            <a:r>
              <a:rPr lang="es"/>
              <a:t>Autógenas.</a:t>
            </a:r>
            <a:endParaRPr/>
          </a:p>
          <a:p>
            <a:pPr indent="-317500" lvl="2" marL="1371600" rtl="0" algn="l">
              <a:spcBef>
                <a:spcPts val="0"/>
              </a:spcBef>
              <a:spcAft>
                <a:spcPts val="0"/>
              </a:spcAft>
              <a:buSzPts val="1400"/>
              <a:buChar char="■"/>
            </a:pPr>
            <a:r>
              <a:rPr lang="es"/>
              <a:t>Alta </a:t>
            </a:r>
            <a:r>
              <a:rPr lang="es"/>
              <a:t>presión.</a:t>
            </a:r>
            <a:endParaRPr/>
          </a:p>
          <a:p>
            <a:pPr indent="-317500" lvl="2" marL="1371600" rtl="0" algn="l">
              <a:spcBef>
                <a:spcPts val="0"/>
              </a:spcBef>
              <a:spcAft>
                <a:spcPts val="0"/>
              </a:spcAft>
              <a:buSzPts val="1400"/>
              <a:buChar char="■"/>
            </a:pPr>
            <a:r>
              <a:rPr lang="es"/>
              <a:t>Baja presión.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Vestimenta y EPP:</a:t>
            </a:r>
            <a:endParaRPr/>
          </a:p>
        </p:txBody>
      </p:sp>
      <p:sp>
        <p:nvSpPr>
          <p:cNvPr id="86" name="Google Shape;86;p16"/>
          <p:cNvSpPr txBox="1"/>
          <p:nvPr>
            <p:ph idx="1" type="body"/>
          </p:nvPr>
        </p:nvSpPr>
        <p:spPr>
          <a:xfrm>
            <a:off x="471900" y="1656350"/>
            <a:ext cx="8222100" cy="33513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s"/>
              <a:t>Protección ante la proyección de partículas y radiaciones.</a:t>
            </a:r>
            <a:endParaRPr/>
          </a:p>
          <a:p>
            <a:pPr indent="-342900" lvl="0" marL="457200" rtl="0" algn="l">
              <a:spcBef>
                <a:spcPts val="0"/>
              </a:spcBef>
              <a:spcAft>
                <a:spcPts val="0"/>
              </a:spcAft>
              <a:buSzPts val="1800"/>
              <a:buChar char="●"/>
            </a:pPr>
            <a:r>
              <a:rPr lang="es"/>
              <a:t>Pantallas, máscaras o caretas.</a:t>
            </a:r>
            <a:endParaRPr/>
          </a:p>
          <a:p>
            <a:pPr indent="-317500" lvl="1" marL="914400" rtl="0" algn="l">
              <a:spcBef>
                <a:spcPts val="0"/>
              </a:spcBef>
              <a:spcAft>
                <a:spcPts val="0"/>
              </a:spcAft>
              <a:buSzPts val="1400"/>
              <a:buChar char="○"/>
            </a:pPr>
            <a:r>
              <a:rPr lang="es"/>
              <a:t>Doble mirilla</a:t>
            </a:r>
            <a:endParaRPr/>
          </a:p>
          <a:p>
            <a:pPr indent="-317500" lvl="2" marL="1371600" rtl="0" algn="l">
              <a:spcBef>
                <a:spcPts val="0"/>
              </a:spcBef>
              <a:spcAft>
                <a:spcPts val="0"/>
              </a:spcAft>
              <a:buSzPts val="1400"/>
              <a:buChar char="■"/>
            </a:pPr>
            <a:r>
              <a:rPr lang="es"/>
              <a:t>Cristal transparente.</a:t>
            </a:r>
            <a:endParaRPr/>
          </a:p>
          <a:p>
            <a:pPr indent="-317500" lvl="2" marL="1371600" rtl="0" algn="l">
              <a:spcBef>
                <a:spcPts val="0"/>
              </a:spcBef>
              <a:spcAft>
                <a:spcPts val="0"/>
              </a:spcAft>
              <a:buSzPts val="1400"/>
              <a:buChar char="■"/>
            </a:pPr>
            <a:r>
              <a:rPr lang="es"/>
              <a:t>Abatible oscura.</a:t>
            </a:r>
            <a:endParaRPr/>
          </a:p>
          <a:p>
            <a:pPr indent="-317500" lvl="1" marL="914400" rtl="0" algn="l">
              <a:spcBef>
                <a:spcPts val="0"/>
              </a:spcBef>
              <a:spcAft>
                <a:spcPts val="0"/>
              </a:spcAft>
              <a:buSzPts val="1400"/>
              <a:buChar char="○"/>
            </a:pPr>
            <a:r>
              <a:rPr lang="es"/>
              <a:t>Recambiables.</a:t>
            </a:r>
            <a:endParaRPr/>
          </a:p>
          <a:p>
            <a:pPr indent="-317500" lvl="1" marL="914400" rtl="0" algn="l">
              <a:spcBef>
                <a:spcPts val="0"/>
              </a:spcBef>
              <a:spcAft>
                <a:spcPts val="0"/>
              </a:spcAft>
              <a:buSzPts val="1400"/>
              <a:buChar char="○"/>
            </a:pPr>
            <a:r>
              <a:rPr lang="es"/>
              <a:t>Atalaje graduado para su ajuste en la cabeza.</a:t>
            </a:r>
            <a:endParaRPr/>
          </a:p>
          <a:p>
            <a:pPr indent="-317500" lvl="1" marL="914400" rtl="0" algn="l">
              <a:spcBef>
                <a:spcPts val="0"/>
              </a:spcBef>
              <a:spcAft>
                <a:spcPts val="0"/>
              </a:spcAft>
              <a:buSzPts val="1400"/>
              <a:buChar char="○"/>
            </a:pPr>
            <a:r>
              <a:rPr lang="es"/>
              <a:t>Material:</a:t>
            </a:r>
            <a:endParaRPr/>
          </a:p>
          <a:p>
            <a:pPr indent="-317500" lvl="2" marL="1371600" rtl="0" algn="l">
              <a:spcBef>
                <a:spcPts val="0"/>
              </a:spcBef>
              <a:spcAft>
                <a:spcPts val="0"/>
              </a:spcAft>
              <a:buSzPts val="1400"/>
              <a:buChar char="■"/>
            </a:pPr>
            <a:r>
              <a:rPr lang="es"/>
              <a:t>Poliéster reforzado con fibra de vidrio</a:t>
            </a:r>
            <a:endParaRPr/>
          </a:p>
          <a:p>
            <a:pPr indent="-317500" lvl="2" marL="1371600" rtl="0" algn="l">
              <a:spcBef>
                <a:spcPts val="0"/>
              </a:spcBef>
              <a:spcAft>
                <a:spcPts val="0"/>
              </a:spcAft>
              <a:buSzPts val="1400"/>
              <a:buChar char="■"/>
            </a:pPr>
            <a:r>
              <a:rPr lang="es"/>
              <a:t>Fibra vulcanizada.</a:t>
            </a:r>
            <a:endParaRPr/>
          </a:p>
          <a:p>
            <a:pPr indent="-317500" lvl="1" marL="914400" rtl="0" algn="l">
              <a:spcBef>
                <a:spcPts val="0"/>
              </a:spcBef>
              <a:spcAft>
                <a:spcPts val="0"/>
              </a:spcAft>
              <a:buSzPts val="1400"/>
              <a:buChar char="○"/>
            </a:pPr>
            <a:r>
              <a:rPr lang="es"/>
              <a:t>Ninguna parte metálica en su exterior.</a:t>
            </a:r>
            <a:endParaRPr/>
          </a:p>
          <a:p>
            <a:pPr indent="-342900" lvl="0" marL="457200" rtl="0" algn="l">
              <a:spcBef>
                <a:spcPts val="0"/>
              </a:spcBef>
              <a:spcAft>
                <a:spcPts val="0"/>
              </a:spcAft>
              <a:buSzPts val="1800"/>
              <a:buChar char="●"/>
            </a:pPr>
            <a:r>
              <a:rPr lang="es"/>
              <a:t>Ropa ignifuga.</a:t>
            </a:r>
            <a:endParaRPr/>
          </a:p>
          <a:p>
            <a:pPr indent="-342900" lvl="0" marL="457200" rtl="0" algn="l">
              <a:spcBef>
                <a:spcPts val="0"/>
              </a:spcBef>
              <a:spcAft>
                <a:spcPts val="0"/>
              </a:spcAft>
              <a:buSzPts val="1800"/>
              <a:buChar char="●"/>
            </a:pPr>
            <a:r>
              <a:rPr lang="es"/>
              <a:t>No </a:t>
            </a:r>
            <a:r>
              <a:rPr lang="es"/>
              <a:t>debe</a:t>
            </a:r>
            <a:r>
              <a:rPr lang="es"/>
              <a:t> haber ningún tipo de elemento inflamable (grasa, aceite, etc.).</a:t>
            </a:r>
            <a:endParaRPr/>
          </a:p>
        </p:txBody>
      </p:sp>
      <p:pic>
        <p:nvPicPr>
          <p:cNvPr id="87" name="Google Shape;87;p16"/>
          <p:cNvPicPr preferRelativeResize="0"/>
          <p:nvPr/>
        </p:nvPicPr>
        <p:blipFill>
          <a:blip r:embed="rId3">
            <a:alphaModFix/>
          </a:blip>
          <a:stretch>
            <a:fillRect/>
          </a:stretch>
        </p:blipFill>
        <p:spPr>
          <a:xfrm>
            <a:off x="5266238" y="3218450"/>
            <a:ext cx="1209675" cy="1209675"/>
          </a:xfrm>
          <a:prstGeom prst="rect">
            <a:avLst/>
          </a:prstGeom>
          <a:noFill/>
          <a:ln>
            <a:noFill/>
          </a:ln>
        </p:spPr>
      </p:pic>
      <p:pic>
        <p:nvPicPr>
          <p:cNvPr id="88" name="Google Shape;88;p16"/>
          <p:cNvPicPr preferRelativeResize="0"/>
          <p:nvPr/>
        </p:nvPicPr>
        <p:blipFill>
          <a:blip r:embed="rId4">
            <a:alphaModFix/>
          </a:blip>
          <a:stretch>
            <a:fillRect/>
          </a:stretch>
        </p:blipFill>
        <p:spPr>
          <a:xfrm>
            <a:off x="3770475" y="2083775"/>
            <a:ext cx="1352550" cy="1228725"/>
          </a:xfrm>
          <a:prstGeom prst="rect">
            <a:avLst/>
          </a:prstGeom>
          <a:noFill/>
          <a:ln>
            <a:noFill/>
          </a:ln>
        </p:spPr>
      </p:pic>
      <p:pic>
        <p:nvPicPr>
          <p:cNvPr id="89" name="Google Shape;89;p16"/>
          <p:cNvPicPr preferRelativeResize="0"/>
          <p:nvPr/>
        </p:nvPicPr>
        <p:blipFill>
          <a:blip r:embed="rId5">
            <a:alphaModFix/>
          </a:blip>
          <a:stretch>
            <a:fillRect/>
          </a:stretch>
        </p:blipFill>
        <p:spPr>
          <a:xfrm>
            <a:off x="7600213" y="1656350"/>
            <a:ext cx="1562100" cy="1562100"/>
          </a:xfrm>
          <a:prstGeom prst="rect">
            <a:avLst/>
          </a:prstGeom>
          <a:noFill/>
          <a:ln>
            <a:noFill/>
          </a:ln>
        </p:spPr>
      </p:pic>
      <p:pic>
        <p:nvPicPr>
          <p:cNvPr id="90" name="Google Shape;90;p16"/>
          <p:cNvPicPr preferRelativeResize="0"/>
          <p:nvPr/>
        </p:nvPicPr>
        <p:blipFill>
          <a:blip r:embed="rId6">
            <a:alphaModFix/>
          </a:blip>
          <a:stretch>
            <a:fillRect/>
          </a:stretch>
        </p:blipFill>
        <p:spPr>
          <a:xfrm>
            <a:off x="6619150" y="2481350"/>
            <a:ext cx="904875" cy="1581150"/>
          </a:xfrm>
          <a:prstGeom prst="rect">
            <a:avLst/>
          </a:prstGeom>
          <a:noFill/>
          <a:ln>
            <a:noFill/>
          </a:ln>
        </p:spPr>
      </p:pic>
      <p:pic>
        <p:nvPicPr>
          <p:cNvPr id="91" name="Google Shape;91;p16"/>
          <p:cNvPicPr preferRelativeResize="0"/>
          <p:nvPr/>
        </p:nvPicPr>
        <p:blipFill>
          <a:blip r:embed="rId7">
            <a:alphaModFix/>
          </a:blip>
          <a:stretch>
            <a:fillRect/>
          </a:stretch>
        </p:blipFill>
        <p:spPr>
          <a:xfrm>
            <a:off x="7857513" y="3677938"/>
            <a:ext cx="1533525" cy="1533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Ventilacion e iluminacion:</a:t>
            </a:r>
            <a:endParaRPr/>
          </a:p>
        </p:txBody>
      </p:sp>
      <p:sp>
        <p:nvSpPr>
          <p:cNvPr id="97" name="Google Shape;97;p17"/>
          <p:cNvSpPr txBox="1"/>
          <p:nvPr>
            <p:ph idx="1" type="body"/>
          </p:nvPr>
        </p:nvSpPr>
        <p:spPr>
          <a:xfrm>
            <a:off x="471900" y="1919075"/>
            <a:ext cx="6371100" cy="27102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s"/>
              <a:t>D</a:t>
            </a:r>
            <a:r>
              <a:rPr lang="es"/>
              <a:t>ebe ser la adecuada para cada actividad.</a:t>
            </a:r>
            <a:endParaRPr/>
          </a:p>
          <a:p>
            <a:pPr indent="-342900" lvl="0" marL="457200" rtl="0" algn="just">
              <a:spcBef>
                <a:spcPts val="0"/>
              </a:spcBef>
              <a:spcAft>
                <a:spcPts val="0"/>
              </a:spcAft>
              <a:buSzPts val="1800"/>
              <a:buChar char="●"/>
            </a:pPr>
            <a:r>
              <a:rPr lang="es"/>
              <a:t>En espacios confinados:</a:t>
            </a:r>
            <a:endParaRPr/>
          </a:p>
          <a:p>
            <a:pPr indent="-317500" lvl="1" marL="914400" rtl="0" algn="just">
              <a:spcBef>
                <a:spcPts val="0"/>
              </a:spcBef>
              <a:spcAft>
                <a:spcPts val="0"/>
              </a:spcAft>
              <a:buSzPts val="1400"/>
              <a:buChar char="○"/>
            </a:pPr>
            <a:r>
              <a:rPr lang="es"/>
              <a:t>A través de mecanismos mecánicos que arrancan antes de que el trabajador ingrese y paran </a:t>
            </a:r>
            <a:r>
              <a:rPr lang="es"/>
              <a:t>después</a:t>
            </a:r>
            <a:r>
              <a:rPr lang="es"/>
              <a:t> de que se va.</a:t>
            </a:r>
            <a:endParaRPr/>
          </a:p>
          <a:p>
            <a:pPr indent="-317500" lvl="1" marL="914400" rtl="0" algn="just">
              <a:spcBef>
                <a:spcPts val="0"/>
              </a:spcBef>
              <a:spcAft>
                <a:spcPts val="0"/>
              </a:spcAft>
              <a:buSzPts val="1400"/>
              <a:buChar char="○"/>
            </a:pPr>
            <a:r>
              <a:rPr lang="es"/>
              <a:t>Se proveerá de cinturón de seguridad y cable de vida.</a:t>
            </a:r>
            <a:endParaRPr/>
          </a:p>
          <a:p>
            <a:pPr indent="-317500" lvl="1" marL="914400" rtl="0" algn="just">
              <a:spcBef>
                <a:spcPts val="0"/>
              </a:spcBef>
              <a:spcAft>
                <a:spcPts val="0"/>
              </a:spcAft>
              <a:buSzPts val="1400"/>
              <a:buChar char="○"/>
            </a:pPr>
            <a:r>
              <a:rPr lang="es"/>
              <a:t>Hay un observador en el exterior durante el lapso que dure la tarea.</a:t>
            </a:r>
            <a:endParaRPr/>
          </a:p>
          <a:p>
            <a:pPr indent="-317500" lvl="1" marL="914400" rtl="0" algn="just">
              <a:spcBef>
                <a:spcPts val="0"/>
              </a:spcBef>
              <a:spcAft>
                <a:spcPts val="0"/>
              </a:spcAft>
              <a:buSzPts val="1400"/>
              <a:buChar char="○"/>
            </a:pPr>
            <a:r>
              <a:rPr lang="es"/>
              <a:t>Cuando la actividad se interrumpa, se deberán retirar los sopletes del interior del lugar.</a:t>
            </a:r>
            <a:endParaRPr/>
          </a:p>
        </p:txBody>
      </p:sp>
      <p:pic>
        <p:nvPicPr>
          <p:cNvPr id="98" name="Google Shape;98;p17"/>
          <p:cNvPicPr preferRelativeResize="0"/>
          <p:nvPr/>
        </p:nvPicPr>
        <p:blipFill>
          <a:blip r:embed="rId3">
            <a:alphaModFix/>
          </a:blip>
          <a:stretch>
            <a:fillRect/>
          </a:stretch>
        </p:blipFill>
        <p:spPr>
          <a:xfrm>
            <a:off x="7009750" y="2713200"/>
            <a:ext cx="1819275" cy="165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title"/>
          </p:nvPr>
        </p:nvSpPr>
        <p:spPr>
          <a:xfrm>
            <a:off x="471900" y="738725"/>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s"/>
              <a:t>Recipientes contenedores de explosivos o sustancias inflamables</a:t>
            </a:r>
            <a:endParaRPr/>
          </a:p>
        </p:txBody>
      </p:sp>
      <p:sp>
        <p:nvSpPr>
          <p:cNvPr id="104" name="Google Shape;104;p18"/>
          <p:cNvSpPr txBox="1"/>
          <p:nvPr>
            <p:ph idx="1" type="body"/>
          </p:nvPr>
        </p:nvSpPr>
        <p:spPr>
          <a:xfrm>
            <a:off x="471900" y="1919075"/>
            <a:ext cx="8222100" cy="2710200"/>
          </a:xfrm>
          <a:prstGeom prst="rect">
            <a:avLst/>
          </a:prstGeom>
        </p:spPr>
        <p:txBody>
          <a:bodyPr anchorCtr="0" anchor="t" bIns="91425" lIns="91425" spcFirstLastPara="1" rIns="91425" wrap="square" tIns="91425">
            <a:normAutofit/>
          </a:bodyPr>
          <a:lstStyle/>
          <a:p>
            <a:pPr indent="-342900" lvl="0" marL="457200" rtl="0" algn="just">
              <a:spcBef>
                <a:spcPts val="0"/>
              </a:spcBef>
              <a:spcAft>
                <a:spcPts val="0"/>
              </a:spcAft>
              <a:buSzPts val="1800"/>
              <a:buChar char="●"/>
            </a:pPr>
            <a:r>
              <a:rPr lang="es"/>
              <a:t>S</a:t>
            </a:r>
            <a:r>
              <a:rPr lang="es"/>
              <a:t>e deberá limpiar perfectamente el recipiente.</a:t>
            </a:r>
            <a:endParaRPr/>
          </a:p>
          <a:p>
            <a:pPr indent="-342900" lvl="0" marL="457200" rtl="0" algn="just">
              <a:spcBef>
                <a:spcPts val="0"/>
              </a:spcBef>
              <a:spcAft>
                <a:spcPts val="0"/>
              </a:spcAft>
              <a:buSzPts val="1800"/>
              <a:buChar char="●"/>
            </a:pPr>
            <a:r>
              <a:rPr lang="es"/>
              <a:t>Comprobar por el procedimiento apropiado que no queden gases o vapores combustibles.</a:t>
            </a:r>
            <a:endParaRPr/>
          </a:p>
          <a:p>
            <a:pPr indent="-342900" lvl="0" marL="457200" rtl="0" algn="just">
              <a:spcBef>
                <a:spcPts val="0"/>
              </a:spcBef>
              <a:spcAft>
                <a:spcPts val="0"/>
              </a:spcAft>
              <a:buSzPts val="1800"/>
              <a:buChar char="●"/>
            </a:pPr>
            <a:r>
              <a:rPr lang="es"/>
              <a:t>Reemplazar todo el aire existente en él por un gas inerte o por agua.</a:t>
            </a:r>
            <a:endParaRPr/>
          </a:p>
          <a:p>
            <a:pPr indent="-342900" lvl="0" marL="457200" rtl="0" algn="just">
              <a:spcBef>
                <a:spcPts val="0"/>
              </a:spcBef>
              <a:spcAft>
                <a:spcPts val="0"/>
              </a:spcAft>
              <a:buSzPts val="1800"/>
              <a:buChar char="●"/>
            </a:pPr>
            <a:r>
              <a:rPr lang="es"/>
              <a:t>Contenido desconocido: se lo tratará siempre como si hubiera contenido una sustancia explosiva o inflamable.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pic>
        <p:nvPicPr>
          <p:cNvPr id="109" name="Google Shape;109;p19"/>
          <p:cNvPicPr preferRelativeResize="0"/>
          <p:nvPr/>
        </p:nvPicPr>
        <p:blipFill>
          <a:blip r:embed="rId3">
            <a:alphaModFix/>
          </a:blip>
          <a:stretch>
            <a:fillRect/>
          </a:stretch>
        </p:blipFill>
        <p:spPr>
          <a:xfrm>
            <a:off x="0" y="448000"/>
            <a:ext cx="9144000" cy="4247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471900" y="738725"/>
            <a:ext cx="8222100" cy="767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s"/>
              <a:t>S</a:t>
            </a:r>
            <a:r>
              <a:rPr lang="es"/>
              <a:t>oldaduras eléctricas</a:t>
            </a:r>
            <a:endParaRPr/>
          </a:p>
        </p:txBody>
      </p:sp>
      <p:sp>
        <p:nvSpPr>
          <p:cNvPr id="115" name="Google Shape;115;p20"/>
          <p:cNvSpPr txBox="1"/>
          <p:nvPr>
            <p:ph idx="1" type="body"/>
          </p:nvPr>
        </p:nvSpPr>
        <p:spPr>
          <a:xfrm>
            <a:off x="471900" y="1919075"/>
            <a:ext cx="8222100" cy="2710200"/>
          </a:xfrm>
          <a:prstGeom prst="rect">
            <a:avLst/>
          </a:prstGeom>
        </p:spPr>
        <p:txBody>
          <a:bodyPr anchorCtr="0" anchor="t" bIns="91425" lIns="91425" spcFirstLastPara="1" rIns="91425" wrap="square" tIns="91425">
            <a:normAutofit fontScale="77500"/>
          </a:bodyPr>
          <a:lstStyle/>
          <a:p>
            <a:pPr indent="-317182" lvl="0" marL="457200" rtl="0" algn="just">
              <a:spcBef>
                <a:spcPts val="0"/>
              </a:spcBef>
              <a:spcAft>
                <a:spcPts val="0"/>
              </a:spcAft>
              <a:buSzPct val="100000"/>
              <a:buChar char="●"/>
            </a:pPr>
            <a:r>
              <a:rPr lang="es"/>
              <a:t>Las </a:t>
            </a:r>
            <a:r>
              <a:rPr b="1" lang="es"/>
              <a:t>masas estarán puestas a tierra</a:t>
            </a:r>
            <a:r>
              <a:rPr lang="es"/>
              <a:t>, así como uno de los conductores del circuito de utilización para la soldadura. Será admisible la conexión de uno de los polos del circuito de soldeo a estas masas, cuando por su puesta a tierra no se provoquen </a:t>
            </a:r>
            <a:r>
              <a:rPr b="1" lang="es"/>
              <a:t>corrientes errantes de intensidad riesgosa</a:t>
            </a:r>
            <a:r>
              <a:rPr lang="es"/>
              <a:t>, en caso contrario, el circuito de soldeo estará puesto a tierra en el lugar de trabajo.</a:t>
            </a:r>
            <a:endParaRPr/>
          </a:p>
          <a:p>
            <a:pPr indent="-317182" lvl="0" marL="457200" rtl="0" algn="just">
              <a:spcBef>
                <a:spcPts val="0"/>
              </a:spcBef>
              <a:spcAft>
                <a:spcPts val="0"/>
              </a:spcAft>
              <a:buSzPct val="100000"/>
              <a:buChar char="●"/>
            </a:pPr>
            <a:r>
              <a:rPr b="1" lang="es"/>
              <a:t>Aislar</a:t>
            </a:r>
            <a:r>
              <a:rPr lang="es"/>
              <a:t> la superficie exterior de los portaelectrodos a mano y en lo posible sus pinzas - agarre.</a:t>
            </a:r>
            <a:endParaRPr/>
          </a:p>
          <a:p>
            <a:pPr indent="-317182" lvl="0" marL="457200" rtl="0" algn="just">
              <a:spcBef>
                <a:spcPts val="0"/>
              </a:spcBef>
              <a:spcAft>
                <a:spcPts val="0"/>
              </a:spcAft>
              <a:buSzPct val="100000"/>
              <a:buChar char="●"/>
            </a:pPr>
            <a:r>
              <a:rPr lang="es"/>
              <a:t>Cuando los trabajos de soldadura se efectúen en </a:t>
            </a:r>
            <a:r>
              <a:rPr b="1" lang="es"/>
              <a:t>locales muy conductores</a:t>
            </a:r>
            <a:r>
              <a:rPr lang="es"/>
              <a:t> no se emplearán tensiones superiores a </a:t>
            </a:r>
            <a:r>
              <a:rPr b="1" lang="es"/>
              <a:t>50 voltios</a:t>
            </a:r>
            <a:r>
              <a:rPr lang="es"/>
              <a:t> o la tensión en vacío entre el electrodo y la pieza a soldar no superará los </a:t>
            </a:r>
            <a:r>
              <a:rPr b="1" lang="es"/>
              <a:t>90 voltios</a:t>
            </a:r>
            <a:r>
              <a:rPr lang="es"/>
              <a:t> en </a:t>
            </a:r>
            <a:r>
              <a:rPr b="1" lang="es"/>
              <a:t>corriente alterna</a:t>
            </a:r>
            <a:r>
              <a:rPr lang="es"/>
              <a:t> y los </a:t>
            </a:r>
            <a:r>
              <a:rPr b="1" lang="es"/>
              <a:t>150 voltios</a:t>
            </a:r>
            <a:r>
              <a:rPr lang="es"/>
              <a:t> en </a:t>
            </a:r>
            <a:r>
              <a:rPr b="1" lang="es"/>
              <a:t>corriente continua</a:t>
            </a:r>
            <a:r>
              <a:rPr lang="es"/>
              <a:t>. </a:t>
            </a:r>
            <a:endParaRPr/>
          </a:p>
          <a:p>
            <a:pPr indent="-317182" lvl="0" marL="457200" rtl="0" algn="just">
              <a:spcBef>
                <a:spcPts val="0"/>
              </a:spcBef>
              <a:spcAft>
                <a:spcPts val="0"/>
              </a:spcAft>
              <a:buSzPct val="100000"/>
              <a:buChar char="●"/>
            </a:pPr>
            <a:r>
              <a:rPr lang="es"/>
              <a:t>El equipo de soldadura deberá estar colocado en el </a:t>
            </a:r>
            <a:r>
              <a:rPr b="1" lang="es"/>
              <a:t>exterior</a:t>
            </a:r>
            <a:r>
              <a:rPr lang="es"/>
              <a:t> del recinto en que opera el trabajador.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idx="1" type="body"/>
          </p:nvPr>
        </p:nvSpPr>
        <p:spPr>
          <a:xfrm>
            <a:off x="471900" y="1919075"/>
            <a:ext cx="8222100" cy="2710200"/>
          </a:xfrm>
          <a:prstGeom prst="rect">
            <a:avLst/>
          </a:prstGeom>
        </p:spPr>
        <p:txBody>
          <a:bodyPr anchorCtr="0" anchor="t" bIns="91425" lIns="91425" spcFirstLastPara="1" rIns="91425" wrap="square" tIns="91425">
            <a:normAutofit fontScale="77500" lnSpcReduction="10000"/>
          </a:bodyPr>
          <a:lstStyle/>
          <a:p>
            <a:pPr indent="-317182" lvl="0" marL="457200" rtl="0" algn="just">
              <a:spcBef>
                <a:spcPts val="0"/>
              </a:spcBef>
              <a:spcAft>
                <a:spcPts val="0"/>
              </a:spcAft>
              <a:buSzPct val="100000"/>
              <a:buChar char="●"/>
            </a:pPr>
            <a:r>
              <a:rPr lang="es"/>
              <a:t>T</a:t>
            </a:r>
            <a:r>
              <a:rPr lang="es"/>
              <a:t>ubos </a:t>
            </a:r>
            <a:r>
              <a:rPr b="1" lang="es"/>
              <a:t>almacenados</a:t>
            </a:r>
            <a:r>
              <a:rPr lang="es"/>
              <a:t> en espacios separados.</a:t>
            </a:r>
            <a:endParaRPr/>
          </a:p>
          <a:p>
            <a:pPr indent="-317182" lvl="0" marL="457200" rtl="0" algn="just">
              <a:spcBef>
                <a:spcPts val="0"/>
              </a:spcBef>
              <a:spcAft>
                <a:spcPts val="0"/>
              </a:spcAft>
              <a:buSzPct val="100000"/>
              <a:buChar char="●"/>
            </a:pPr>
            <a:r>
              <a:rPr lang="es"/>
              <a:t>Deben ser </a:t>
            </a:r>
            <a:r>
              <a:rPr b="1" lang="es"/>
              <a:t>rotulados</a:t>
            </a:r>
            <a:r>
              <a:rPr lang="es"/>
              <a:t> e </a:t>
            </a:r>
            <a:r>
              <a:rPr b="1" lang="es"/>
              <a:t>identificados</a:t>
            </a:r>
            <a:r>
              <a:rPr lang="es"/>
              <a:t> correctamente con su </a:t>
            </a:r>
            <a:r>
              <a:rPr b="1" lang="es"/>
              <a:t>nombre</a:t>
            </a:r>
            <a:r>
              <a:rPr lang="es"/>
              <a:t> y un código de </a:t>
            </a:r>
            <a:r>
              <a:rPr b="1" lang="es"/>
              <a:t>colores</a:t>
            </a:r>
            <a:r>
              <a:rPr lang="es"/>
              <a:t>.</a:t>
            </a:r>
            <a:endParaRPr/>
          </a:p>
          <a:p>
            <a:pPr indent="-317182" lvl="0" marL="457200" rtl="0" algn="just">
              <a:spcBef>
                <a:spcPts val="0"/>
              </a:spcBef>
              <a:spcAft>
                <a:spcPts val="0"/>
              </a:spcAft>
              <a:buSzPct val="100000"/>
              <a:buChar char="●"/>
            </a:pPr>
            <a:r>
              <a:rPr lang="es"/>
              <a:t>Está prohibido </a:t>
            </a:r>
            <a:r>
              <a:rPr b="1" lang="es"/>
              <a:t>fumar</a:t>
            </a:r>
            <a:r>
              <a:rPr lang="es"/>
              <a:t> o hacer </a:t>
            </a:r>
            <a:r>
              <a:rPr b="1" lang="es"/>
              <a:t>fuego</a:t>
            </a:r>
            <a:r>
              <a:rPr lang="es"/>
              <a:t> cerca de alguno de estos elementos.</a:t>
            </a:r>
            <a:endParaRPr/>
          </a:p>
          <a:p>
            <a:pPr indent="-317182" lvl="0" marL="457200" rtl="0" algn="just">
              <a:spcBef>
                <a:spcPts val="0"/>
              </a:spcBef>
              <a:spcAft>
                <a:spcPts val="0"/>
              </a:spcAft>
              <a:buSzPct val="100000"/>
              <a:buChar char="●"/>
            </a:pPr>
            <a:r>
              <a:rPr lang="es"/>
              <a:t>Se utilizarán reguladores de presión </a:t>
            </a:r>
            <a:r>
              <a:rPr b="1" lang="es"/>
              <a:t>diseñados</a:t>
            </a:r>
            <a:r>
              <a:rPr lang="es"/>
              <a:t> sólo y especialmente para el gas en uso.</a:t>
            </a:r>
            <a:endParaRPr/>
          </a:p>
          <a:p>
            <a:pPr indent="-317182" lvl="0" marL="457200" rtl="0" algn="just">
              <a:spcBef>
                <a:spcPts val="0"/>
              </a:spcBef>
              <a:spcAft>
                <a:spcPts val="0"/>
              </a:spcAft>
              <a:buSzPct val="100000"/>
              <a:buChar char="●"/>
            </a:pPr>
            <a:r>
              <a:rPr lang="es"/>
              <a:t>Los sopletes deben ser </a:t>
            </a:r>
            <a:r>
              <a:rPr b="1" lang="es"/>
              <a:t>limpiados</a:t>
            </a:r>
            <a:r>
              <a:rPr lang="es"/>
              <a:t> y </a:t>
            </a:r>
            <a:r>
              <a:rPr b="1" lang="es"/>
              <a:t>mantenidos</a:t>
            </a:r>
            <a:r>
              <a:rPr lang="es"/>
              <a:t> con regularidad. Su conexión con los reguladores de presión será a través de tubos </a:t>
            </a:r>
            <a:r>
              <a:rPr b="1" lang="es"/>
              <a:t>flexibles</a:t>
            </a:r>
            <a:r>
              <a:rPr lang="es"/>
              <a:t>.</a:t>
            </a:r>
            <a:endParaRPr/>
          </a:p>
          <a:p>
            <a:pPr indent="-317182" lvl="0" marL="457200" rtl="0" algn="just">
              <a:spcBef>
                <a:spcPts val="0"/>
              </a:spcBef>
              <a:spcAft>
                <a:spcPts val="0"/>
              </a:spcAft>
              <a:buSzPct val="100000"/>
              <a:buChar char="●"/>
            </a:pPr>
            <a:r>
              <a:rPr lang="es"/>
              <a:t>Todos los elementos mencionados evitarán su contacto con </a:t>
            </a:r>
            <a:r>
              <a:rPr b="1" lang="es"/>
              <a:t>grasas</a:t>
            </a:r>
            <a:r>
              <a:rPr lang="es"/>
              <a:t> o </a:t>
            </a:r>
            <a:r>
              <a:rPr b="1" lang="es"/>
              <a:t>aceites</a:t>
            </a:r>
            <a:r>
              <a:rPr lang="es"/>
              <a:t>.</a:t>
            </a:r>
            <a:endParaRPr/>
          </a:p>
          <a:p>
            <a:pPr indent="-317182" lvl="0" marL="457200" rtl="0" algn="just">
              <a:spcBef>
                <a:spcPts val="0"/>
              </a:spcBef>
              <a:spcAft>
                <a:spcPts val="0"/>
              </a:spcAft>
              <a:buSzPct val="100000"/>
              <a:buChar char="●"/>
            </a:pPr>
            <a:r>
              <a:rPr lang="es"/>
              <a:t>Los generadores de acetileno estarán instalados en el </a:t>
            </a:r>
            <a:r>
              <a:rPr b="1" lang="es"/>
              <a:t>exterior</a:t>
            </a:r>
            <a:r>
              <a:rPr lang="es"/>
              <a:t> y tendrán </a:t>
            </a:r>
            <a:r>
              <a:rPr b="1" lang="es"/>
              <a:t>válvulas hidráulicas</a:t>
            </a:r>
            <a:r>
              <a:rPr lang="es"/>
              <a:t> que deben ser mantenidas periódicamente, especialmente luego de un </a:t>
            </a:r>
            <a:r>
              <a:rPr b="1" lang="es"/>
              <a:t>retroceso de llama</a:t>
            </a:r>
            <a:r>
              <a:rPr lang="es"/>
              <a:t>.</a:t>
            </a:r>
            <a:endParaRPr/>
          </a:p>
          <a:p>
            <a:pPr indent="-317182" lvl="0" marL="457200" rtl="0" algn="just">
              <a:spcBef>
                <a:spcPts val="0"/>
              </a:spcBef>
              <a:spcAft>
                <a:spcPts val="0"/>
              </a:spcAft>
              <a:buSzPct val="100000"/>
              <a:buChar char="●"/>
            </a:pPr>
            <a:r>
              <a:rPr lang="es"/>
              <a:t>En el caso de desarmar el generador, se debe llenar el piso de la planta de </a:t>
            </a:r>
            <a:r>
              <a:rPr b="1" lang="es"/>
              <a:t>agua</a:t>
            </a:r>
            <a:r>
              <a:rPr lang="es"/>
              <a:t> y </a:t>
            </a:r>
            <a:r>
              <a:rPr b="1" lang="es"/>
              <a:t>esperar</a:t>
            </a:r>
            <a:r>
              <a:rPr lang="es"/>
              <a:t> 30 min para asegurarse de que todas las partes queden </a:t>
            </a:r>
            <a:r>
              <a:rPr b="1" lang="es"/>
              <a:t>libres de gas</a:t>
            </a:r>
            <a:r>
              <a:rPr lang="es"/>
              <a:t>.</a:t>
            </a:r>
            <a:endParaRPr/>
          </a:p>
        </p:txBody>
      </p:sp>
      <p:sp>
        <p:nvSpPr>
          <p:cNvPr id="121" name="Google Shape;121;p21"/>
          <p:cNvSpPr txBox="1"/>
          <p:nvPr>
            <p:ph type="title"/>
          </p:nvPr>
        </p:nvSpPr>
        <p:spPr>
          <a:xfrm>
            <a:off x="471900" y="738725"/>
            <a:ext cx="8222100" cy="7677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s"/>
              <a:t>S</a:t>
            </a:r>
            <a:r>
              <a:rPr lang="es"/>
              <a:t>oldaduras autógenas para alta y baja presión</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1A237E"/>
      </a:accent5>
      <a:accent6>
        <a:srgbClr val="F4B400"/>
      </a:accent6>
      <a:hlink>
        <a:srgbClr val="1A237E"/>
      </a:hlink>
      <a:folHlink>
        <a:srgbClr val="1A237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